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325" r:id="rId3"/>
    <p:sldId id="335" r:id="rId4"/>
    <p:sldId id="324" r:id="rId5"/>
    <p:sldId id="326" r:id="rId6"/>
    <p:sldId id="327" r:id="rId7"/>
    <p:sldId id="328" r:id="rId8"/>
    <p:sldId id="330" r:id="rId9"/>
    <p:sldId id="331" r:id="rId10"/>
    <p:sldId id="332" r:id="rId11"/>
    <p:sldId id="333" r:id="rId12"/>
    <p:sldId id="334" r:id="rId13"/>
    <p:sldId id="329" r:id="rId14"/>
    <p:sldId id="336" r:id="rId15"/>
    <p:sldId id="337" r:id="rId16"/>
    <p:sldId id="338" r:id="rId17"/>
    <p:sldId id="340" r:id="rId18"/>
    <p:sldId id="339" r:id="rId19"/>
    <p:sldId id="26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39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B13DCF-B26A-F4A2-D51F-DA2D8DF6159B}" v="1" dt="2026-06-08T14:39:26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 snapToGrid="0">
      <p:cViewPr>
        <p:scale>
          <a:sx n="75" d="100"/>
          <a:sy n="75" d="100"/>
        </p:scale>
        <p:origin x="54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333F2B-C825-97F3-8C5B-ED644643A9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EFC23FE-BFCB-7A37-F973-7A4750CF9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40BC19-8ADD-FF7F-7537-60713BEF6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2FB6D0-2569-C5DE-6E2B-0C094A61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A36C14-A0F4-5318-878F-A29C5BC87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9417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48F9BF-6935-8E76-FC64-8B630EC03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72ECA38-6998-B28D-B48C-1D9275550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708B76-3D4B-E0BE-C53D-61D6DF93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7863D3-0CE5-5D7D-4FC5-FA27AA2F8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4C9470-B9CC-4758-039F-083CDDBF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873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3D012D0-3D92-4F11-EA22-ABFBFDF5B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3C5D01D-5800-8DAF-5F18-D9B2E0EFD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CE1CB1-E8B9-0F8F-4464-3A93AF583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5914C5-3773-EFCA-6A7A-4529D1CA8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B1D252-C68F-EE56-A06B-70D90A546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426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28696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272896" y="666572"/>
            <a:ext cx="3666147" cy="5503492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05557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4920" y="3542233"/>
            <a:ext cx="5708590" cy="3055121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64920" y="260647"/>
            <a:ext cx="5708590" cy="3055121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218491" y="3542233"/>
            <a:ext cx="5708590" cy="3055121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218491" y="260647"/>
            <a:ext cx="5708590" cy="3055121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8241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70FFF-F5B3-7DBD-CA5B-8A84F3FBD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B4ED34-83F4-7D17-E0B7-0B30DBC11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7657B22-9B14-C174-DEFA-62B19E33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0EABB5-65BD-6637-A6B0-1B1D07692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F9AE72-4A6A-7875-63F3-AD0FC2B37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73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EE3BFE-3080-E074-1C52-3EC263E1E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50D76AA-E5C1-6E75-74AA-5B8519F47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55FEA0-591E-E720-B6F1-E49BF0490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8470C2B-086C-B687-FA04-8975BA1E5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F568F3-93CA-5004-F776-88831E93D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2218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72EA9-1181-68CD-6B4A-EB605D218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9C49BF-3608-1031-0D47-455517667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EEB7D43-A34F-9FD1-D24F-59EB953871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7FCEED-E0D6-18F5-A1C4-41C3A1B79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486DD96-A63C-55C9-268D-D76DD8EA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2A68FE-CA27-3860-85B3-DCF5DCD2B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85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4B0BDA-0E57-F697-3071-E9F5170C3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5A80B3-8946-2444-B3E4-9108C032D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AD86B3E-2766-EC4B-DE78-82245BBB7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44DD909-8BAD-F50D-BEF1-87B73BC14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7B06B59-BC0E-DB96-C791-9309AACB6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340EBB5-11FD-9E76-087D-88B777121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63773F6-A878-AE7C-2FD3-68C28303E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45950FE-6F56-69B4-33B7-10436F727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182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0A9B88-8C4E-47A7-AE6E-79A85BF87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78DB5B7-5EBA-4403-ADA1-FD855C57E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A558EC-74BF-7B0C-38B6-E7B8B3B2A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9ACED97-CA0D-B1CA-293D-7D99B2B9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6850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D8B18C9-7EEF-323C-2E6E-0D5BF159C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8EC6566-E684-2D8D-E9F9-4F71CDAD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956A306-1D53-5FA6-B346-3EBC75DFE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31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BA7F34-5972-6466-BF04-4EB915730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C59986-E153-17FF-8F4F-948FCAD43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F6D344C-9F6E-7CF6-45E9-163969E7C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DE82D6-0D9D-2F6C-7F55-5973AC78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9865BEE-2CEC-C69E-F475-F5A4C348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7800BC9-20C4-1724-72F8-DB030B3B8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177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D78EB1-AC93-EBEC-004C-F6882C93D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02C6DD6-6FA3-A73B-B4B9-9FC502413B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B0935D6-BD86-12D5-D7AA-7893979F3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8E2289D-DA1A-1B82-12C5-205EE93F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B95D3E-D618-7798-23A7-291AF5852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B2F25E-3980-E20B-2611-3BAE3E4A7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71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7D7A0C1-B72D-1458-EE7D-40A5AFA8A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4F6A99F-B20E-E6AB-DA7A-C7ABF54AA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1FA220-F478-7867-3C76-DB263E6E42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F4733-1EE2-4F86-B01F-DAE22DCA51AC}" type="datetimeFigureOut">
              <a:rPr lang="it-IT" smtClean="0"/>
              <a:t>08/06/2026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5E4A98-3C81-2A08-0351-85153AAFC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9A0902-4FEA-A139-D29D-25D97CC0D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77E11-C5AD-4785-BB93-C92568E062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71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videoseries?list=PL7tol-2iOCrEp2GQB0K1LxjIStnbFPi1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xS4go60EJEI?feature=oembe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Placeholder 2">
            <a:extLst>
              <a:ext uri="{FF2B5EF4-FFF2-40B4-BE49-F238E27FC236}">
                <a16:creationId xmlns:a16="http://schemas.microsoft.com/office/drawing/2014/main" id="{DD4C2B47-1784-9FA2-4202-84D25A9368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9584187-A155-3404-700F-D8BEE5FA6A88}"/>
              </a:ext>
            </a:extLst>
          </p:cNvPr>
          <p:cNvSpPr/>
          <p:nvPr/>
        </p:nvSpPr>
        <p:spPr>
          <a:xfrm>
            <a:off x="0" y="-14288"/>
            <a:ext cx="12192000" cy="6858001"/>
          </a:xfrm>
          <a:prstGeom prst="rect">
            <a:avLst/>
          </a:prstGeom>
          <a:solidFill>
            <a:schemeClr val="tx2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254EB-D532-FE1E-D9C9-DA9EE24216B6}"/>
              </a:ext>
            </a:extLst>
          </p:cNvPr>
          <p:cNvSpPr/>
          <p:nvPr/>
        </p:nvSpPr>
        <p:spPr>
          <a:xfrm>
            <a:off x="3006725" y="2011363"/>
            <a:ext cx="6469063" cy="29098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911CD8-A63E-5CF7-E2D5-F82CB6078164}"/>
              </a:ext>
            </a:extLst>
          </p:cNvPr>
          <p:cNvSpPr txBox="1">
            <a:spLocks/>
          </p:cNvSpPr>
          <p:nvPr/>
        </p:nvSpPr>
        <p:spPr>
          <a:xfrm>
            <a:off x="2239963" y="2497138"/>
            <a:ext cx="8024812" cy="2349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it-IT" sz="48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COMU</a:t>
            </a:r>
            <a:r>
              <a:rPr lang="it-IT" sz="4800" spc="300" dirty="0">
                <a:solidFill>
                  <a:schemeClr val="bg1"/>
                </a:solidFill>
                <a:latin typeface="Montserrat" panose="00000300000000000000" pitchFamily="2" charset="0"/>
              </a:rPr>
              <a:t>NICA</a:t>
            </a:r>
            <a:r>
              <a:rPr lang="it-IT" sz="48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ZIONE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800" spc="300" dirty="0">
                <a:solidFill>
                  <a:schemeClr val="bg1"/>
                </a:solidFill>
                <a:latin typeface="Montserrat" panose="00000300000000000000" pitchFamily="2" charset="0"/>
              </a:rPr>
              <a:t>DELLO</a:t>
            </a:r>
            <a:r>
              <a:rPr lang="it-IT" sz="48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 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48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SPETTACOLO</a:t>
            </a:r>
          </a:p>
          <a:p>
            <a:pPr algn="ctr" fontAlgn="auto">
              <a:spcAft>
                <a:spcPts val="0"/>
              </a:spcAft>
              <a:defRPr/>
            </a:pPr>
            <a:endParaRPr lang="it-IT" sz="6600" b="1" spc="300" dirty="0">
              <a:solidFill>
                <a:schemeClr val="bg1"/>
              </a:solidFill>
              <a:latin typeface="Montserrat" panose="000003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DB5354-C16F-D191-A5A9-E20C137EC6B0}"/>
              </a:ext>
            </a:extLst>
          </p:cNvPr>
          <p:cNvSpPr/>
          <p:nvPr/>
        </p:nvSpPr>
        <p:spPr>
          <a:xfrm>
            <a:off x="3649663" y="3671888"/>
            <a:ext cx="4892675" cy="530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F18BB6C-5473-B53D-7F1D-E789AA68F567}"/>
              </a:ext>
            </a:extLst>
          </p:cNvPr>
          <p:cNvSpPr txBox="1">
            <a:spLocks/>
          </p:cNvSpPr>
          <p:nvPr/>
        </p:nvSpPr>
        <p:spPr>
          <a:xfrm>
            <a:off x="4405313" y="5038725"/>
            <a:ext cx="3381375" cy="32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it-IT" sz="1000" spc="600" dirty="0">
                <a:solidFill>
                  <a:schemeClr val="bg1"/>
                </a:solidFill>
                <a:latin typeface="Lato Light" panose="020F0302020204030203" pitchFamily="34" charset="0"/>
              </a:rPr>
              <a:t>Ruben Cittadini</a:t>
            </a:r>
            <a:endParaRPr lang="id-ID" sz="1000" spc="600" dirty="0">
              <a:solidFill>
                <a:schemeClr val="bg1"/>
              </a:solidFill>
              <a:latin typeface="Lato Light" panose="020F0302020204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A0A95B-E0FE-A0DB-C9A3-3DB33EF7FBD3}"/>
              </a:ext>
            </a:extLst>
          </p:cNvPr>
          <p:cNvSpPr txBox="1"/>
          <p:nvPr/>
        </p:nvSpPr>
        <p:spPr>
          <a:xfrm>
            <a:off x="313632" y="474345"/>
            <a:ext cx="894310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4. </a:t>
            </a:r>
            <a:r>
              <a:rPr lang="it-IT" b="1" dirty="0">
                <a:highlight>
                  <a:srgbClr val="FFFF00"/>
                </a:highlight>
              </a:rPr>
              <a:t>Coinvolgimento Sociale e UGC (User-</a:t>
            </a:r>
            <a:r>
              <a:rPr lang="it-IT" b="1" dirty="0" err="1">
                <a:highlight>
                  <a:srgbClr val="FFFF00"/>
                </a:highlight>
              </a:rPr>
              <a:t>Generated</a:t>
            </a:r>
            <a:r>
              <a:rPr lang="it-IT" b="1" dirty="0">
                <a:highlight>
                  <a:srgbClr val="FFFF00"/>
                </a:highlight>
              </a:rPr>
              <a:t> Content</a:t>
            </a:r>
            <a:r>
              <a:rPr lang="it-IT" b="1" dirty="0"/>
              <a:t>)</a:t>
            </a:r>
          </a:p>
          <a:p>
            <a:r>
              <a:rPr lang="it-IT" b="1" dirty="0"/>
              <a:t>a. Coinvolgimento sui Social Media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dei social media per interagire con il pubblico e costruire una comunità.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Contenuti interattivi, dirette streaming, risposte ai commenti, storie.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Facebook, Instagram, Twitter, LinkedIn.</a:t>
            </a:r>
          </a:p>
          <a:p>
            <a:r>
              <a:rPr lang="it-IT" b="1" dirty="0"/>
              <a:t>b. Contenuti Generati dagli Utenti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Incoraggiare gli utenti a creare e condividere contenuti relativi al brand.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Concorsi, hashtag di brand, recensioni e testimonianze.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Social media, siti web aziendali, community online.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>
                <a:highlight>
                  <a:srgbClr val="FFFF00"/>
                </a:highlight>
              </a:rPr>
              <a:t>5. Analisi e Misurazione</a:t>
            </a:r>
          </a:p>
          <a:p>
            <a:r>
              <a:rPr lang="it-IT" b="1" dirty="0"/>
              <a:t>a. Analisi dei Dati e Insight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strumenti analitici per monitorare e analizzare l'efficacia delle campagne multimediali.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Google Analytics, analisi delle metriche social media, software di CRM.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Piattaforme di analisi web e social media, dashboard di business intelligence.</a:t>
            </a:r>
          </a:p>
          <a:p>
            <a:r>
              <a:rPr lang="it-IT" b="1" dirty="0"/>
              <a:t>b. A/B Testing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Testare diverse versioni di contenuti per determinare quale è più efficace.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Test di varianti di email, landing page, annunci pubblicitari.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Software di email marketing, piattaforme di pubblicità online, strumenti di testing web.</a:t>
            </a:r>
          </a:p>
        </p:txBody>
      </p:sp>
    </p:spTree>
    <p:extLst>
      <p:ext uri="{BB962C8B-B14F-4D97-AF65-F5344CB8AC3E}">
        <p14:creationId xmlns:p14="http://schemas.microsoft.com/office/powerpoint/2010/main" val="390882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A0A95B-E0FE-A0DB-C9A3-3DB33EF7FBD3}"/>
              </a:ext>
            </a:extLst>
          </p:cNvPr>
          <p:cNvSpPr txBox="1"/>
          <p:nvPr/>
        </p:nvSpPr>
        <p:spPr>
          <a:xfrm>
            <a:off x="313632" y="474345"/>
            <a:ext cx="894310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6. Eventi e Webinar</a:t>
            </a:r>
          </a:p>
          <a:p>
            <a:r>
              <a:rPr lang="it-IT" b="1" dirty="0"/>
              <a:t>a. Webinar e Conferenze Online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Organizzazione di eventi online per educare, informare e coinvolgere il pubblico.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Presentazioni dal vivo, sessioni Q&amp;A, integrazione di video e slide.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Zoom, Microsoft Teams, WebEx.</a:t>
            </a:r>
          </a:p>
          <a:p>
            <a:r>
              <a:rPr lang="it-IT" b="1" dirty="0"/>
              <a:t>b. Eventi Ibridi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Combinazione di eventi in presenza e online per raggiungere un pubblico più ampio.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Streaming live, partecipazione virtuale, interazione in tempo reale.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Piattaforme di eventi ibridi, social media.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>
                <a:highlight>
                  <a:srgbClr val="FFFF00"/>
                </a:highlight>
              </a:rPr>
              <a:t>7. Narrativa e Contenuti di Marca</a:t>
            </a:r>
          </a:p>
          <a:p>
            <a:r>
              <a:rPr lang="it-IT" b="1" dirty="0"/>
              <a:t>a. Brand Storytelling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Creazione e condivisione di storie coinvolgenti che riflettono i valori e la mission del brand.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Video documentari, articoli di blog, podcast.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Siti web aziendali, blog, canali YouTube, piattaforme di podcast.</a:t>
            </a:r>
          </a:p>
          <a:p>
            <a:r>
              <a:rPr lang="it-IT" b="1" dirty="0"/>
              <a:t>b. Content Hubs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Creazione di portali centralizzati dove gli utenti possono trovare tutti i contenuti di marca.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Siti web dedicati, blog, sezioni di risorse.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Piattaforme di </a:t>
            </a:r>
            <a:r>
              <a:rPr lang="it-IT" dirty="0" err="1"/>
              <a:t>content</a:t>
            </a:r>
            <a:r>
              <a:rPr lang="it-IT" dirty="0"/>
              <a:t> management, siti web aziendali.</a:t>
            </a:r>
          </a:p>
        </p:txBody>
      </p:sp>
    </p:spTree>
    <p:extLst>
      <p:ext uri="{BB962C8B-B14F-4D97-AF65-F5344CB8AC3E}">
        <p14:creationId xmlns:p14="http://schemas.microsoft.com/office/powerpoint/2010/main" val="425357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A0A95B-E0FE-A0DB-C9A3-3DB33EF7FBD3}"/>
              </a:ext>
            </a:extLst>
          </p:cNvPr>
          <p:cNvSpPr txBox="1"/>
          <p:nvPr/>
        </p:nvSpPr>
        <p:spPr>
          <a:xfrm>
            <a:off x="313632" y="474345"/>
            <a:ext cx="894310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highlight>
                  <a:srgbClr val="FFFF00"/>
                </a:highlight>
              </a:rPr>
              <a:t>8. Tecnologie Emergenti</a:t>
            </a:r>
          </a:p>
          <a:p>
            <a:r>
              <a:rPr lang="it-IT" b="1" dirty="0"/>
              <a:t>a. Intelligenza Artificiale e Chatbot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AI per creare esperienze utente personalizzate e automatizzare l'interazione con il cliente.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Chatbot per il servizio clienti, assistenti virtuali.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Siti web aziendali, app mobili, piattaforme di messaggistica.</a:t>
            </a:r>
          </a:p>
          <a:p>
            <a:r>
              <a:rPr lang="it-IT" b="1" dirty="0"/>
              <a:t>b. Internet delle Cose (IoT)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Integrare dispositivi connessi per offrire esperienze multimediali innovative.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Notifiche </a:t>
            </a:r>
            <a:r>
              <a:rPr lang="it-IT" dirty="0" err="1"/>
              <a:t>push</a:t>
            </a:r>
            <a:r>
              <a:rPr lang="it-IT" dirty="0"/>
              <a:t> basate sulla posizione, esperienze interattive in-store.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Dispositivi connessi, app mobili, sistemi di smart home.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dirty="0"/>
              <a:t>L'implementazione di tecniche multimediali nella comunicazione strategica consente di creare contenuti più coinvolgenti, personalizzati e interattivi, migliorando l'efficacia della comunicazione e aumentando l'engagement del pubblico. La chiave del successo risiede nell'integrazione coerente di queste tecniche con una chiara comprensione del pubblico di riferimento e degli obiettivi della campagna.</a:t>
            </a:r>
          </a:p>
        </p:txBody>
      </p:sp>
    </p:spTree>
    <p:extLst>
      <p:ext uri="{BB962C8B-B14F-4D97-AF65-F5344CB8AC3E}">
        <p14:creationId xmlns:p14="http://schemas.microsoft.com/office/powerpoint/2010/main" val="416922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104203"/>
            <a:ext cx="907368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Lo storytelling visivo è una tecnica di comunicazione che utilizza elementi visivi per raccontare una storia in modo coinvolgente e memorabile. Questa tecnica sfrutta la potenza delle immagini, dei video e delle animazioni per trasmettere messaggi complessi in modo semplice e immediato. </a:t>
            </a:r>
          </a:p>
          <a:p>
            <a:endParaRPr lang="it-IT" b="1" dirty="0"/>
          </a:p>
          <a:p>
            <a:r>
              <a:rPr lang="it-IT" b="1" dirty="0">
                <a:highlight>
                  <a:srgbClr val="FFFF00"/>
                </a:highlight>
              </a:rPr>
              <a:t>Componenti Principali dello Storytelling Visivo</a:t>
            </a:r>
          </a:p>
          <a:p>
            <a:endParaRPr lang="it-IT" b="1" dirty="0">
              <a:highlight>
                <a:srgbClr val="FFFF00"/>
              </a:highlight>
            </a:endParaRPr>
          </a:p>
          <a:p>
            <a:r>
              <a:rPr lang="it-IT" b="1" dirty="0"/>
              <a:t>1. Immagini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Le immagini possono essere fotografie, illustrazioni o grafici che supportano la narrazione.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Utilizzo di immagini ad alta risoluzione, coerenza visiva, scelta di immagini evocative e pertinenti.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Fotografie emozionali, illustrazioni personalizzate, collage visivi.</a:t>
            </a:r>
          </a:p>
          <a:p>
            <a:r>
              <a:rPr lang="it-IT" b="1" dirty="0"/>
              <a:t>2. Video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I video combinano immagini in movimento, suoni e testi per creare narrazioni dinamiche.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Montaggio dinamico, narrazione vocale, colonna sonora coinvolgente, effetti visivi.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Video promozionali, documentari brevi, trailer, storie aziendali.</a:t>
            </a:r>
          </a:p>
          <a:p>
            <a:r>
              <a:rPr lang="it-IT" b="1" dirty="0"/>
              <a:t>3. Animazioni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Le animazioni permettono di rappresentare concetti astratti o complessi in modo chiaro e accattivante.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Motion graphics, animazioni 2D e 3D, stop </a:t>
            </a:r>
            <a:r>
              <a:rPr lang="it-IT" dirty="0" err="1"/>
              <a:t>motion</a:t>
            </a:r>
            <a:r>
              <a:rPr lang="it-I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Infografiche animate, tutorial animati, video esplicativi.</a:t>
            </a:r>
          </a:p>
        </p:txBody>
      </p:sp>
    </p:spTree>
    <p:extLst>
      <p:ext uri="{BB962C8B-B14F-4D97-AF65-F5344CB8AC3E}">
        <p14:creationId xmlns:p14="http://schemas.microsoft.com/office/powerpoint/2010/main" val="178051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183054" y="269303"/>
            <a:ext cx="907368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4. Grafici e Diagrammi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Grafici e diagrammi visualizzano dati e informazioni in modo comprensibile.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Utilizzo di colori distintivi, semplicità nel design, integrazione di testi esplicativi.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Grafici a barre, diagrammi a torta, mappe concettuali.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>
                <a:highlight>
                  <a:srgbClr val="FFFF00"/>
                </a:highlight>
              </a:rPr>
              <a:t>Tecniche di Storytelling Visivo</a:t>
            </a:r>
          </a:p>
          <a:p>
            <a:endParaRPr lang="it-IT" b="1" dirty="0"/>
          </a:p>
          <a:p>
            <a:r>
              <a:rPr lang="it-IT" b="1" dirty="0"/>
              <a:t>1. Scelta della Narrazione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Definire il messaggio principale e l'obiettivo della storia.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Identificare il pubblico di riferimento, stabilire un tono appropriato, creare un arco narrativo.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Storie di successo dei clienti, racconti di brand, narrazioni educative.</a:t>
            </a:r>
          </a:p>
          <a:p>
            <a:r>
              <a:rPr lang="it-IT" b="1" dirty="0"/>
              <a:t>2. Struttura della Storia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Organizzare la narrazione in modo logico e coinvolgente.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Inizio accattivante, sviluppo coerente, climax emozionante, conclusione chiara.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Struttura a tre atti (introduzione, sviluppo, conclusione), narrazione circolare, flashback.</a:t>
            </a:r>
          </a:p>
          <a:p>
            <a:r>
              <a:rPr lang="it-IT" b="1" dirty="0"/>
              <a:t>3. Elementi Visivi Coinvolgenti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Utilizzare elementi visivi che catturano l'attenzione e mantengono l'interesse.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Colori vivaci, composizioni dinamiche, contrasti visivi, simmetria e asimmetria.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Fotografie emozionali, infografiche colorate, animazioni fluide.</a:t>
            </a:r>
          </a:p>
        </p:txBody>
      </p:sp>
    </p:spTree>
    <p:extLst>
      <p:ext uri="{BB962C8B-B14F-4D97-AF65-F5344CB8AC3E}">
        <p14:creationId xmlns:p14="http://schemas.microsoft.com/office/powerpoint/2010/main" val="362635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169545"/>
            <a:ext cx="907368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4. Integrazione Multimediale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Combinare vari tipi di media per arricchire la narrazione.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Integrazione di testo, immagini, video e audio in modo armonioso.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Video con sottotitoli, presentazioni con grafici animati, articoli con immagini incorporate.</a:t>
            </a:r>
          </a:p>
          <a:p>
            <a:r>
              <a:rPr lang="it-IT" b="1" dirty="0"/>
              <a:t>5. Coinvolgimento del Pubblico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Creare una connessione emotiva con il pubblico.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Racconti personali, appelli emotivi, inviti all'azione.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Testimonianze, storie di superamento, inviti a partecipare (commenti, condivisioni).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>
                <a:highlight>
                  <a:srgbClr val="FFFF00"/>
                </a:highlight>
              </a:rPr>
              <a:t>Esempi di Applicazione dello Storytelling Visivo</a:t>
            </a:r>
          </a:p>
          <a:p>
            <a:endParaRPr lang="it-IT" b="1" dirty="0"/>
          </a:p>
          <a:p>
            <a:r>
              <a:rPr lang="it-IT" b="1" dirty="0"/>
              <a:t>1. Marketing e Pubblicità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video promozionali e infografiche per promuovere prodotti o servizi.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Creazione di contenuti virali, campagne sui social media, video testimonianze dei clienti.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Spot pubblicitari, campagne di branding, annunci sui social media.</a:t>
            </a:r>
          </a:p>
          <a:p>
            <a:r>
              <a:rPr lang="it-IT" b="1" dirty="0"/>
              <a:t>2. Educazione e Formazione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video didattici e infografiche per spiegare concetti complessi.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Tutorial, lezioni video, infografiche educative.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Corsi online, video esplicativi, materiali didattici interattivi.</a:t>
            </a:r>
          </a:p>
          <a:p>
            <a:r>
              <a:rPr lang="it-IT" b="1" dirty="0"/>
              <a:t>3. Comunicazione Aziendale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video aziendali e presentazioni per comunicare con dipendenti e stakeholder.</a:t>
            </a:r>
          </a:p>
        </p:txBody>
      </p:sp>
    </p:spTree>
    <p:extLst>
      <p:ext uri="{BB962C8B-B14F-4D97-AF65-F5344CB8AC3E}">
        <p14:creationId xmlns:p14="http://schemas.microsoft.com/office/powerpoint/2010/main" val="61136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474345"/>
            <a:ext cx="907368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Presentazioni di risultati aziendali, video messaggi del CEO, infografiche aziendali.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Rapporti annuali, aggiornamenti aziendali, video di </a:t>
            </a:r>
            <a:r>
              <a:rPr lang="it-IT" dirty="0" err="1"/>
              <a:t>onboarding</a:t>
            </a:r>
            <a:r>
              <a:rPr lang="it-IT" dirty="0"/>
              <a:t>.</a:t>
            </a:r>
          </a:p>
          <a:p>
            <a:r>
              <a:rPr lang="it-IT" b="1" dirty="0"/>
              <a:t>4. Giornalismo e Media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reportage video e infografiche per raccontare storie di attualità.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Reportage visivi, infografiche interattive, documentari brevi.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Notizie video, articoli con grafici, documentari online.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>
                <a:highlight>
                  <a:srgbClr val="FFFF00"/>
                </a:highlight>
              </a:rPr>
              <a:t>Vantaggi dello Storytelling Visivo</a:t>
            </a:r>
          </a:p>
          <a:p>
            <a:endParaRPr lang="it-IT" b="1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Maggiore Coinvolgimento</a:t>
            </a:r>
            <a:r>
              <a:rPr lang="it-IT" dirty="0"/>
              <a:t>: Le immagini e i video catturano l'attenzione e mantengono l'interesse del pubblico.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Memorabilità</a:t>
            </a:r>
            <a:r>
              <a:rPr lang="it-IT" dirty="0"/>
              <a:t>: Le storie visive sono più facili da ricordare rispetto ai testi lunghi.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Comunicazione Efficace</a:t>
            </a:r>
            <a:r>
              <a:rPr lang="it-IT" dirty="0"/>
              <a:t>: I contenuti visivi possono trasmettere informazioni complesse in modo semplice e rapido.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Emozionalità</a:t>
            </a:r>
            <a:r>
              <a:rPr lang="it-IT" dirty="0"/>
              <a:t>: Le immagini e i video possono evocare emozioni forti, creando una connessione più profonda con il pubblico.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dirty="0"/>
              <a:t>Lo storytelling visivo è una potente tecnica di comunicazione che utilizza elementi visivi per creare narrazioni coinvolgenti e memorabili. Integrando immagini, video, animazioni e grafici in modo strategico, è possibile trasmettere messaggi complessi in modo semplice ed efficace, creando un impatto duraturo sul pubblico.</a:t>
            </a:r>
          </a:p>
        </p:txBody>
      </p:sp>
    </p:spTree>
    <p:extLst>
      <p:ext uri="{BB962C8B-B14F-4D97-AF65-F5344CB8AC3E}">
        <p14:creationId xmlns:p14="http://schemas.microsoft.com/office/powerpoint/2010/main" val="347710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C0C389C-0017-0E8C-7E29-AE1A8A503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144"/>
            <a:ext cx="9475470" cy="535771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CDBC344-6DAD-EAB8-312B-9321698DF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761" y="2319051"/>
            <a:ext cx="2802239" cy="28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6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STORYTELLING VIDEO</a:t>
            </a:r>
          </a:p>
        </p:txBody>
      </p:sp>
      <p:pic>
        <p:nvPicPr>
          <p:cNvPr id="2" name="Elementi multimediali online 1" title="Great Brand Storytelling examples">
            <a:hlinkClick r:id="" action="ppaction://media"/>
            <a:extLst>
              <a:ext uri="{FF2B5EF4-FFF2-40B4-BE49-F238E27FC236}">
                <a16:creationId xmlns:a16="http://schemas.microsoft.com/office/drawing/2014/main" id="{C839FD61-F4DD-ED42-41C1-0435DC19B5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8942" y="867340"/>
            <a:ext cx="9067800" cy="512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Placeholder 8">
            <a:extLst>
              <a:ext uri="{FF2B5EF4-FFF2-40B4-BE49-F238E27FC236}">
                <a16:creationId xmlns:a16="http://schemas.microsoft.com/office/drawing/2014/main" id="{7FE95739-244D-41F7-E3FC-5E23AB30F54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b="2416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Placeholder 2">
            <a:extLst>
              <a:ext uri="{FF2B5EF4-FFF2-40B4-BE49-F238E27FC236}">
                <a16:creationId xmlns:a16="http://schemas.microsoft.com/office/drawing/2014/main" id="{59CC112B-E94C-A1BF-279D-11544624829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b="2416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Placeholder 10">
            <a:extLst>
              <a:ext uri="{FF2B5EF4-FFF2-40B4-BE49-F238E27FC236}">
                <a16:creationId xmlns:a16="http://schemas.microsoft.com/office/drawing/2014/main" id="{8C2FAFCC-501C-141F-6A05-AA141DE210B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b="2416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Placeholder 4">
            <a:extLst>
              <a:ext uri="{FF2B5EF4-FFF2-40B4-BE49-F238E27FC236}">
                <a16:creationId xmlns:a16="http://schemas.microsoft.com/office/drawing/2014/main" id="{5A8CC15E-427E-58D5-806C-E789DB0F816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b="2416"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7350D4-BEA0-D16D-5276-4C6C19BF5421}"/>
              </a:ext>
            </a:extLst>
          </p:cNvPr>
          <p:cNvSpPr/>
          <p:nvPr/>
        </p:nvSpPr>
        <p:spPr>
          <a:xfrm>
            <a:off x="4278313" y="2509838"/>
            <a:ext cx="3646487" cy="1863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1C2A35-738C-9C03-6DEF-CCE1B3A99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963" y="2644775"/>
            <a:ext cx="26336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it-IT" sz="3200" b="1" dirty="0">
                <a:solidFill>
                  <a:schemeClr val="bg1"/>
                </a:solidFill>
                <a:latin typeface="Montserrat" panose="00000500000000000000" pitchFamily="50" charset="0"/>
              </a:rPr>
              <a:t>FINE PRIMA</a:t>
            </a:r>
          </a:p>
          <a:p>
            <a:pPr algn="ctr" eaLnBrk="1" hangingPunct="1"/>
            <a:r>
              <a:rPr lang="en-US" altLang="it-IT" sz="3200" dirty="0">
                <a:solidFill>
                  <a:schemeClr val="bg1"/>
                </a:solidFill>
                <a:latin typeface="Montserrat" panose="00000500000000000000" pitchFamily="50" charset="0"/>
              </a:rPr>
              <a:t>LEZIONE</a:t>
            </a:r>
            <a:endParaRPr lang="id-ID" altLang="it-IT" sz="32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Placeholder 2">
            <a:extLst>
              <a:ext uri="{FF2B5EF4-FFF2-40B4-BE49-F238E27FC236}">
                <a16:creationId xmlns:a16="http://schemas.microsoft.com/office/drawing/2014/main" id="{DD4C2B47-1784-9FA2-4202-84D25A9368B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9584187-A155-3404-700F-D8BEE5FA6A88}"/>
              </a:ext>
            </a:extLst>
          </p:cNvPr>
          <p:cNvSpPr/>
          <p:nvPr/>
        </p:nvSpPr>
        <p:spPr>
          <a:xfrm>
            <a:off x="0" y="-14288"/>
            <a:ext cx="12192000" cy="6858001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254EB-D532-FE1E-D9C9-DA9EE24216B6}"/>
              </a:ext>
            </a:extLst>
          </p:cNvPr>
          <p:cNvSpPr/>
          <p:nvPr/>
        </p:nvSpPr>
        <p:spPr>
          <a:xfrm>
            <a:off x="3006725" y="2011363"/>
            <a:ext cx="6469063" cy="29098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6911CD8-A63E-5CF7-E2D5-F82CB6078164}"/>
              </a:ext>
            </a:extLst>
          </p:cNvPr>
          <p:cNvSpPr txBox="1">
            <a:spLocks/>
          </p:cNvSpPr>
          <p:nvPr/>
        </p:nvSpPr>
        <p:spPr>
          <a:xfrm>
            <a:off x="2228850" y="2497138"/>
            <a:ext cx="8024812" cy="2349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it-IT" sz="48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LEZIONE #1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it-IT" sz="2800" spc="300" dirty="0">
                <a:solidFill>
                  <a:schemeClr val="bg1"/>
                </a:solidFill>
                <a:latin typeface="Montserrat" panose="00000300000000000000" pitchFamily="2" charset="0"/>
              </a:rPr>
              <a:t>TECNICHE DI STRATEGIE</a:t>
            </a:r>
            <a:endParaRPr lang="it-IT" sz="2800" b="1" spc="300" dirty="0">
              <a:solidFill>
                <a:schemeClr val="bg1"/>
              </a:solidFill>
              <a:latin typeface="Montserrat" panose="00000300000000000000" pitchFamily="2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it-IT" sz="3200" b="1" spc="300" dirty="0">
                <a:solidFill>
                  <a:schemeClr val="bg1"/>
                </a:solidFill>
                <a:latin typeface="Montserrat" panose="00000300000000000000" pitchFamily="2" charset="0"/>
              </a:rPr>
              <a:t>DI COMUNICAZIONE MULTIMEDIALE</a:t>
            </a:r>
            <a:endParaRPr lang="it-IT" sz="6600" b="1" spc="300" dirty="0">
              <a:solidFill>
                <a:schemeClr val="bg1"/>
              </a:solidFill>
              <a:latin typeface="Montserrat" panose="000003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DB5354-C16F-D191-A5A9-E20C137EC6B0}"/>
              </a:ext>
            </a:extLst>
          </p:cNvPr>
          <p:cNvSpPr/>
          <p:nvPr/>
        </p:nvSpPr>
        <p:spPr>
          <a:xfrm>
            <a:off x="3649663" y="3671888"/>
            <a:ext cx="4892675" cy="530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F18BB6C-5473-B53D-7F1D-E789AA68F567}"/>
              </a:ext>
            </a:extLst>
          </p:cNvPr>
          <p:cNvSpPr txBox="1">
            <a:spLocks/>
          </p:cNvSpPr>
          <p:nvPr/>
        </p:nvSpPr>
        <p:spPr>
          <a:xfrm>
            <a:off x="4405313" y="5038725"/>
            <a:ext cx="3381375" cy="3270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it-IT" sz="1000" spc="600" dirty="0">
                <a:solidFill>
                  <a:schemeClr val="bg1"/>
                </a:solidFill>
                <a:latin typeface="Lato Light" panose="020F0302020204030203" pitchFamily="34" charset="0"/>
              </a:rPr>
              <a:t>Ruben Cittadini</a:t>
            </a:r>
            <a:endParaRPr lang="id-ID" sz="1000" spc="600" dirty="0">
              <a:solidFill>
                <a:schemeClr val="bg1"/>
              </a:solidFill>
              <a:latin typeface="Lato Light" panose="020F03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1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pic>
        <p:nvPicPr>
          <p:cNvPr id="2" name="Elementi multimediali online 1" title="What is Multimedia?">
            <a:hlinkClick r:id="" action="ppaction://media"/>
            <a:extLst>
              <a:ext uri="{FF2B5EF4-FFF2-40B4-BE49-F238E27FC236}">
                <a16:creationId xmlns:a16="http://schemas.microsoft.com/office/drawing/2014/main" id="{A7F22594-6B06-2B8A-FF46-397F010AFC1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306" y="755650"/>
            <a:ext cx="9463164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7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139699"/>
            <a:ext cx="907368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La comunicazione multimediale è un processo complesso che coinvolge l'utilizzo di diversi mezzi di comunicazione per trasmettere informazioni in modo efficace e coinvolgente. Questo tipo di comunicazione combina vari elementi come testo, immagini, audio, video e animazioni per creare contenuti interattivi e dinamici</a:t>
            </a:r>
          </a:p>
          <a:p>
            <a:endParaRPr lang="it-IT" b="1" dirty="0"/>
          </a:p>
          <a:p>
            <a:r>
              <a:rPr lang="it-IT" b="1" dirty="0"/>
              <a:t>1. Componenti della Comunicazione Multimediale</a:t>
            </a:r>
          </a:p>
          <a:p>
            <a:r>
              <a:rPr lang="it-IT" b="1" dirty="0"/>
              <a:t>a. </a:t>
            </a:r>
            <a:r>
              <a:rPr lang="it-IT" b="1" dirty="0">
                <a:highlight>
                  <a:srgbClr val="FFFF00"/>
                </a:highlight>
              </a:rPr>
              <a:t>Testo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Funzione</a:t>
            </a:r>
            <a:r>
              <a:rPr lang="it-IT" dirty="0"/>
              <a:t>: Il testo fornisce informazioni dettagliate, spiegazioni e descrizioni. È essenziale per chiarire i contenuti visivi e auditivi.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Formati</a:t>
            </a:r>
            <a:r>
              <a:rPr lang="it-IT" dirty="0"/>
              <a:t>: Articoli, didascalie, sottotitoli, descrizioni, e-mail, messaggi di testo, post sui social media.</a:t>
            </a:r>
          </a:p>
          <a:p>
            <a:r>
              <a:rPr lang="it-IT" b="1" dirty="0"/>
              <a:t>b. </a:t>
            </a:r>
            <a:r>
              <a:rPr lang="it-IT" b="1" dirty="0">
                <a:highlight>
                  <a:srgbClr val="FFFF00"/>
                </a:highlight>
              </a:rPr>
              <a:t>Immagini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Funzione</a:t>
            </a:r>
            <a:r>
              <a:rPr lang="it-IT" dirty="0"/>
              <a:t>: Le immagini catturano l'attenzione e trasmettono informazioni visive immediate. Possono evocare emozioni e migliorare la comprensione del testo.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Formati</a:t>
            </a:r>
            <a:r>
              <a:rPr lang="it-IT" dirty="0"/>
              <a:t>: Fotografie, illustrazioni, infografiche, grafici, diagrammi.</a:t>
            </a:r>
          </a:p>
          <a:p>
            <a:r>
              <a:rPr lang="it-IT" b="1" dirty="0"/>
              <a:t>c. </a:t>
            </a:r>
            <a:r>
              <a:rPr lang="it-IT" b="1" dirty="0">
                <a:highlight>
                  <a:srgbClr val="FFFF00"/>
                </a:highlight>
              </a:rPr>
              <a:t>Audio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Funzione</a:t>
            </a:r>
            <a:r>
              <a:rPr lang="it-IT" dirty="0"/>
              <a:t>: L'audio aggiunge una dimensione uditiva che può includere narrazioni, effetti sonori e musica per migliorare l'ambientazione e l'emozionalità.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Formati</a:t>
            </a:r>
            <a:r>
              <a:rPr lang="it-IT" dirty="0"/>
              <a:t>: Podcast, file audio, colonne sonore, registrazioni vocali, effetti sonori.</a:t>
            </a:r>
          </a:p>
          <a:p>
            <a:r>
              <a:rPr lang="it-IT" b="1" dirty="0"/>
              <a:t>d. </a:t>
            </a:r>
            <a:r>
              <a:rPr lang="it-IT" b="1" dirty="0">
                <a:highlight>
                  <a:srgbClr val="FFFF00"/>
                </a:highlight>
              </a:rPr>
              <a:t>Video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Funzione</a:t>
            </a:r>
            <a:r>
              <a:rPr lang="it-IT" dirty="0"/>
              <a:t>: I video combinano immagini in movimento, testo e audio per creare contenuti ricchi e dinamici. Sono molto efficaci per raccontare storie e dimostrare concetti complessi.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Formati</a:t>
            </a:r>
            <a:r>
              <a:rPr lang="it-IT" dirty="0"/>
              <a:t>: Filmati, clip video, webinar, tutorial, animazioni.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117693"/>
            <a:ext cx="907368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e</a:t>
            </a:r>
            <a:r>
              <a:rPr lang="it-IT" b="1" dirty="0">
                <a:highlight>
                  <a:srgbClr val="FFFF00"/>
                </a:highlight>
              </a:rPr>
              <a:t>. Animazioni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Funzione</a:t>
            </a:r>
            <a:r>
              <a:rPr lang="it-IT" dirty="0"/>
              <a:t>: Le animazioni possono spiegare concetti complessi attraverso visualizzazioni dinamiche. Possono essere utilizzate per rendere i contenuti più interessanti e comprensibili.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Formati</a:t>
            </a:r>
            <a:r>
              <a:rPr lang="it-IT" dirty="0"/>
              <a:t>: GIF, animazioni 2D e 3D, </a:t>
            </a:r>
            <a:r>
              <a:rPr lang="it-IT" dirty="0" err="1"/>
              <a:t>motion</a:t>
            </a:r>
            <a:r>
              <a:rPr lang="it-IT" dirty="0"/>
              <a:t> graphics.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/>
              <a:t>2. Caratteristiche della Comunicazione Multimediale</a:t>
            </a:r>
          </a:p>
          <a:p>
            <a:r>
              <a:rPr lang="it-IT" b="1" dirty="0"/>
              <a:t>a. </a:t>
            </a:r>
            <a:r>
              <a:rPr lang="it-IT" b="1" dirty="0">
                <a:highlight>
                  <a:srgbClr val="00FFFF"/>
                </a:highlight>
              </a:rPr>
              <a:t>Interattività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Definizione</a:t>
            </a:r>
            <a:r>
              <a:rPr lang="it-IT" dirty="0"/>
              <a:t>: L'interattività permette agli utenti di partecipare attivamente, piuttosto che essere semplici spettatori passivi. Questo può includere cliccare, trascinare, selezionare opzioni, rispondere a quiz e navigare attraverso contenuti.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Siti web interattivi, applicazioni, giochi educativi, corsi online interattivi.</a:t>
            </a:r>
          </a:p>
          <a:p>
            <a:r>
              <a:rPr lang="it-IT" b="1" dirty="0"/>
              <a:t>b. </a:t>
            </a:r>
            <a:r>
              <a:rPr lang="it-IT" b="1" dirty="0">
                <a:highlight>
                  <a:srgbClr val="00FFFF"/>
                </a:highlight>
              </a:rPr>
              <a:t>Integrazione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Definizione</a:t>
            </a:r>
            <a:r>
              <a:rPr lang="it-IT" dirty="0"/>
              <a:t>: L'integrazione implica la combinazione armoniosa di diversi tipi di media in un unico contesto per migliorare la comprensione e l'attrattività del contenuto.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Una presentazione multimediale che utilizza testo, immagini, video e audio sincronizzati.</a:t>
            </a:r>
          </a:p>
          <a:p>
            <a:r>
              <a:rPr lang="it-IT" b="1" dirty="0"/>
              <a:t>c. </a:t>
            </a:r>
            <a:r>
              <a:rPr lang="it-IT" b="1" dirty="0" err="1">
                <a:highlight>
                  <a:srgbClr val="00FFFF"/>
                </a:highlight>
              </a:rPr>
              <a:t>Multisensorialità</a:t>
            </a:r>
            <a:endParaRPr lang="it-IT" b="1" dirty="0">
              <a:highlight>
                <a:srgbClr val="00FFFF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Definizione</a:t>
            </a:r>
            <a:r>
              <a:rPr lang="it-IT" dirty="0"/>
              <a:t>: La comunicazione multimediale coinvolge più sensi (vista, udito, e talvolta tatto) per creare un'esperienza più immersiva e coinvolgente.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Realtà virtuale (VR) e realtà aumentata (AR) che combinano immagini 3D e suoni ambientali.</a:t>
            </a:r>
          </a:p>
          <a:p>
            <a:r>
              <a:rPr lang="it-IT" b="1" dirty="0"/>
              <a:t>d. </a:t>
            </a:r>
            <a:r>
              <a:rPr lang="it-IT" b="1" dirty="0">
                <a:highlight>
                  <a:srgbClr val="00FFFF"/>
                </a:highlight>
              </a:rPr>
              <a:t>Personalizzazione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Definizione</a:t>
            </a:r>
            <a:r>
              <a:rPr lang="it-IT" dirty="0"/>
              <a:t>: I contenuti multimediali possono essere personalizzati in base alle preferenze e ai comportamenti dell'utente, migliorando la rilevanza e l'efficacia della comunicazione.</a:t>
            </a:r>
          </a:p>
        </p:txBody>
      </p:sp>
    </p:spTree>
    <p:extLst>
      <p:ext uri="{BB962C8B-B14F-4D97-AF65-F5344CB8AC3E}">
        <p14:creationId xmlns:p14="http://schemas.microsoft.com/office/powerpoint/2010/main" val="298971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269303"/>
            <a:ext cx="9073688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Algoritmi di raccomandazione, pubblicità mirata, contenuti adattivi nei corsi online.</a:t>
            </a:r>
          </a:p>
          <a:p>
            <a:r>
              <a:rPr lang="it-IT" b="1" dirty="0"/>
              <a:t>e. Tempestività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Definizione</a:t>
            </a:r>
            <a:r>
              <a:rPr lang="it-IT" dirty="0"/>
              <a:t>: La capacità di aggiornare rapidamente e distribuire contenuti in tempo reale.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Notizie online, aggiornamenti sui social media, trasmissioni in diretta.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/>
              <a:t>3. Applicazioni della Comunicazione Multimediale</a:t>
            </a:r>
          </a:p>
          <a:p>
            <a:r>
              <a:rPr lang="it-IT" b="1" dirty="0"/>
              <a:t>a. </a:t>
            </a:r>
            <a:r>
              <a:rPr lang="it-IT" b="1" dirty="0">
                <a:highlight>
                  <a:srgbClr val="00FF00"/>
                </a:highlight>
              </a:rPr>
              <a:t>Educazione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Uso</a:t>
            </a:r>
            <a:r>
              <a:rPr lang="it-IT" dirty="0"/>
              <a:t>: Materiale didattico interattivo, corsi online (MOOC), simulazioni educative, video lezioni.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Benefici</a:t>
            </a:r>
            <a:r>
              <a:rPr lang="it-IT" dirty="0"/>
              <a:t>: Migliora l'apprendimento grazie a contenuti diversificati e coinvolgenti.</a:t>
            </a:r>
          </a:p>
          <a:p>
            <a:r>
              <a:rPr lang="it-IT" b="1" dirty="0"/>
              <a:t>b. </a:t>
            </a:r>
            <a:r>
              <a:rPr lang="it-IT" b="1" dirty="0">
                <a:highlight>
                  <a:srgbClr val="00FF00"/>
                </a:highlight>
              </a:rPr>
              <a:t>Marketing e Pubblicità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Uso</a:t>
            </a:r>
            <a:r>
              <a:rPr lang="it-IT" dirty="0"/>
              <a:t>: Campagne pubblicitarie digitali, video promozionali, infografiche, pubblicità sui social media.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Benefici</a:t>
            </a:r>
            <a:r>
              <a:rPr lang="it-IT" dirty="0"/>
              <a:t>: Aumenta l'engagement del pubblico e migliora la memorabilità del marchio.</a:t>
            </a:r>
          </a:p>
          <a:p>
            <a:r>
              <a:rPr lang="it-IT" b="1" dirty="0"/>
              <a:t>c</a:t>
            </a:r>
            <a:r>
              <a:rPr lang="it-IT" b="1" dirty="0">
                <a:highlight>
                  <a:srgbClr val="00FF00"/>
                </a:highlight>
              </a:rPr>
              <a:t>. Intrattenimento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Uso</a:t>
            </a:r>
            <a:r>
              <a:rPr lang="it-IT" dirty="0"/>
              <a:t>: Film, serie TV, videogiochi, contenuti su piattaforme di streaming.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Benefici</a:t>
            </a:r>
            <a:r>
              <a:rPr lang="it-IT" dirty="0"/>
              <a:t>: Crea esperienze immersive e coinvolgenti per il pubblico.</a:t>
            </a:r>
          </a:p>
          <a:p>
            <a:r>
              <a:rPr lang="it-IT" b="1" dirty="0"/>
              <a:t>d. </a:t>
            </a:r>
            <a:r>
              <a:rPr lang="it-IT" b="1" dirty="0">
                <a:highlight>
                  <a:srgbClr val="00FF00"/>
                </a:highlight>
              </a:rPr>
              <a:t>Comunicazione Aziendale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Uso</a:t>
            </a:r>
            <a:r>
              <a:rPr lang="it-IT" dirty="0"/>
              <a:t>: Presentazioni aziendali, formazione dei dipendenti, comunicazioni interne, webinar.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Benefici</a:t>
            </a:r>
            <a:r>
              <a:rPr lang="it-IT" dirty="0"/>
              <a:t>: Migliora la chiarezza delle informazioni e l'engagement dei dipendenti.</a:t>
            </a:r>
          </a:p>
          <a:p>
            <a:r>
              <a:rPr lang="it-IT" b="1" dirty="0"/>
              <a:t>e. </a:t>
            </a:r>
            <a:r>
              <a:rPr lang="it-IT" b="1" dirty="0">
                <a:highlight>
                  <a:srgbClr val="00FF00"/>
                </a:highlight>
              </a:rPr>
              <a:t>Giornalismo e Informazione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Uso</a:t>
            </a:r>
            <a:r>
              <a:rPr lang="it-IT" dirty="0"/>
              <a:t>: Reportage video, articoli multimediali, blog interattivi, </a:t>
            </a:r>
            <a:r>
              <a:rPr lang="it-IT" dirty="0" err="1"/>
              <a:t>newsfeed</a:t>
            </a:r>
            <a:r>
              <a:rPr lang="it-IT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Benefici</a:t>
            </a:r>
            <a:r>
              <a:rPr lang="it-IT" dirty="0"/>
              <a:t>: Offre un'informazione più completa e coinvolgente per il pubblico.</a:t>
            </a:r>
          </a:p>
        </p:txBody>
      </p:sp>
    </p:spTree>
    <p:extLst>
      <p:ext uri="{BB962C8B-B14F-4D97-AF65-F5344CB8AC3E}">
        <p14:creationId xmlns:p14="http://schemas.microsoft.com/office/powerpoint/2010/main" val="13215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3612638-CF91-7DF4-A909-154497BA1A3C}"/>
              </a:ext>
            </a:extLst>
          </p:cNvPr>
          <p:cNvSpPr txBox="1"/>
          <p:nvPr/>
        </p:nvSpPr>
        <p:spPr>
          <a:xfrm>
            <a:off x="200891" y="269303"/>
            <a:ext cx="907368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4. Strumenti e Tecnologie</a:t>
            </a:r>
          </a:p>
          <a:p>
            <a:r>
              <a:rPr lang="it-IT" b="1" dirty="0"/>
              <a:t>a. </a:t>
            </a:r>
            <a:r>
              <a:rPr lang="it-IT" b="1" dirty="0">
                <a:highlight>
                  <a:srgbClr val="FF00FF"/>
                </a:highlight>
              </a:rPr>
              <a:t>Software di Editing Multimediale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Adobe Creative Suite (Photoshop, Illustrator, Premiere Pro), </a:t>
            </a:r>
            <a:r>
              <a:rPr lang="it-IT" dirty="0" err="1"/>
              <a:t>Final</a:t>
            </a:r>
            <a:r>
              <a:rPr lang="it-IT" dirty="0"/>
              <a:t> </a:t>
            </a:r>
            <a:r>
              <a:rPr lang="it-IT" dirty="0" err="1"/>
              <a:t>Cut</a:t>
            </a:r>
            <a:r>
              <a:rPr lang="it-IT" dirty="0"/>
              <a:t> Pro, </a:t>
            </a:r>
            <a:r>
              <a:rPr lang="it-IT" dirty="0" err="1"/>
              <a:t>Audacity</a:t>
            </a:r>
            <a:r>
              <a:rPr lang="it-IT" dirty="0"/>
              <a:t>.</a:t>
            </a:r>
          </a:p>
          <a:p>
            <a:r>
              <a:rPr lang="it-IT" b="1" dirty="0"/>
              <a:t>b. </a:t>
            </a:r>
            <a:r>
              <a:rPr lang="it-IT" b="1" dirty="0">
                <a:highlight>
                  <a:srgbClr val="FF00FF"/>
                </a:highlight>
              </a:rPr>
              <a:t>Piattaforme di Pubblicazione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Esempi</a:t>
            </a:r>
            <a:r>
              <a:rPr lang="it-IT" dirty="0"/>
              <a:t>: YouTube, Vimeo, Instagram, TikTok, WordPress.</a:t>
            </a:r>
          </a:p>
          <a:p>
            <a:r>
              <a:rPr lang="it-IT" b="1" dirty="0"/>
              <a:t>c. </a:t>
            </a:r>
            <a:r>
              <a:rPr lang="it-IT" b="1" dirty="0">
                <a:highlight>
                  <a:srgbClr val="FF00FF"/>
                </a:highlight>
              </a:rPr>
              <a:t>Tecnologie Interattive</a:t>
            </a:r>
          </a:p>
          <a:p>
            <a:endParaRPr lang="it-IT" b="1" dirty="0">
              <a:highlight>
                <a:srgbClr val="FF00FF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highlight>
                  <a:srgbClr val="C0C0C0"/>
                </a:highlight>
              </a:rPr>
              <a:t>Esempi</a:t>
            </a:r>
            <a:r>
              <a:rPr lang="it-IT" dirty="0">
                <a:highlight>
                  <a:srgbClr val="C0C0C0"/>
                </a:highlight>
              </a:rPr>
              <a:t>: HTML5, CSS3, JavaScript, </a:t>
            </a:r>
            <a:r>
              <a:rPr lang="it-IT" dirty="0" err="1">
                <a:highlight>
                  <a:srgbClr val="C0C0C0"/>
                </a:highlight>
              </a:rPr>
              <a:t>WebGL</a:t>
            </a:r>
            <a:r>
              <a:rPr lang="it-IT" dirty="0">
                <a:highlight>
                  <a:srgbClr val="C0C0C0"/>
                </a:highlight>
              </a:rPr>
              <a:t>, </a:t>
            </a:r>
            <a:r>
              <a:rPr lang="it-IT" dirty="0" err="1">
                <a:highlight>
                  <a:srgbClr val="C0C0C0"/>
                </a:highlight>
              </a:rPr>
              <a:t>Unity</a:t>
            </a:r>
            <a:r>
              <a:rPr lang="it-IT" dirty="0">
                <a:highlight>
                  <a:srgbClr val="C0C0C0"/>
                </a:highlight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/>
              <a:t>5. Sfide della Comunicazione Multimediale</a:t>
            </a:r>
          </a:p>
          <a:p>
            <a:r>
              <a:rPr lang="it-IT" b="1" dirty="0"/>
              <a:t>a. Complessità e Costi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La produzione di contenuti multimediali richiede competenze tecniche elevate e può essere costosa.</a:t>
            </a:r>
          </a:p>
          <a:p>
            <a:r>
              <a:rPr lang="it-IT" b="1" dirty="0"/>
              <a:t>b. Accessibilità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Garantire che i contenuti siano accessibili a persone con disabilità (ad esempio, sottotitoli per non udenti, descrizioni audio per non vedenti).</a:t>
            </a:r>
          </a:p>
          <a:p>
            <a:r>
              <a:rPr lang="it-IT" b="1" dirty="0"/>
              <a:t>c. Sovraccarico Informativo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/>
              <a:t>Rischio di sovraccaricare gli utenti con troppe informazioni o stimoli contemporaneamente.</a:t>
            </a:r>
          </a:p>
          <a:p>
            <a:endParaRPr lang="it-IT" dirty="0"/>
          </a:p>
          <a:p>
            <a:r>
              <a:rPr lang="it-IT" dirty="0"/>
              <a:t>In conclusione, la comunicazione multimediale è uno strumento potente e versatile che, se utilizzato correttamente, può migliorare significativamente l'efficacia della trasmissione delle informazioni in vari contesti. Tuttavia, richiede una pianificazione attenta e una comprensione approfondita dei bisogni del pubblico per ottenere i migliori risultati.</a:t>
            </a:r>
          </a:p>
        </p:txBody>
      </p:sp>
    </p:spTree>
    <p:extLst>
      <p:ext uri="{BB962C8B-B14F-4D97-AF65-F5344CB8AC3E}">
        <p14:creationId xmlns:p14="http://schemas.microsoft.com/office/powerpoint/2010/main" val="196563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A0A95B-E0FE-A0DB-C9A3-3DB33EF7FBD3}"/>
              </a:ext>
            </a:extLst>
          </p:cNvPr>
          <p:cNvSpPr txBox="1"/>
          <p:nvPr/>
        </p:nvSpPr>
        <p:spPr>
          <a:xfrm>
            <a:off x="200891" y="269303"/>
            <a:ext cx="8943109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Nella comunicazione strategica, le tecniche multimediali svolgono un ruolo cruciale per raggiungere e influenzare il pubblico in modo efficace. Le tecniche multimediali utilizzate nella comunicazione strategica sono progettate per massimizzare l'impatto del messaggio e per coinvolgere il pubblico attraverso vari canali e forme di media</a:t>
            </a:r>
          </a:p>
          <a:p>
            <a:endParaRPr lang="it-IT" dirty="0"/>
          </a:p>
          <a:p>
            <a:endParaRPr lang="it-IT" b="1" dirty="0"/>
          </a:p>
          <a:p>
            <a:r>
              <a:rPr lang="it-IT" b="1" dirty="0"/>
              <a:t>1. </a:t>
            </a:r>
            <a:r>
              <a:rPr lang="it-IT" b="1" dirty="0">
                <a:highlight>
                  <a:srgbClr val="FFFF00"/>
                </a:highlight>
              </a:rPr>
              <a:t>Storytelling Visivo</a:t>
            </a:r>
          </a:p>
          <a:p>
            <a:r>
              <a:rPr lang="it-IT" b="1" dirty="0"/>
              <a:t>a. Video Marketing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Creazione e distribuzione di contenuti video per promuovere un prodotto, servizio o brand.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Video promozionali, tutorial, testimonianze dei clienti, video aziendali, video virali.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YouTube, Vimeo, social media (Facebook, Instagram, TikTok).</a:t>
            </a:r>
          </a:p>
          <a:p>
            <a:r>
              <a:rPr lang="it-IT" b="1" dirty="0"/>
              <a:t>b. Infografiche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Rappresentazioni grafiche di dati o informazioni complesse per renderle più comprensibili e visivamente attraenti.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Uso di grafici, diagrammi, icone, colori distintivi.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Siti web aziendali, blog, social media, presentazioni.</a:t>
            </a:r>
          </a:p>
          <a:p>
            <a:r>
              <a:rPr lang="it-IT" b="1" dirty="0"/>
              <a:t>c. Animazioni e Motion Graphics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grafica animata per spiegare concetti complessi o raccontare una storia in modo coinvolgente.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Animazioni 2D e 3D, </a:t>
            </a:r>
            <a:r>
              <a:rPr lang="it-IT" dirty="0" err="1"/>
              <a:t>motion</a:t>
            </a:r>
            <a:r>
              <a:rPr lang="it-IT" dirty="0"/>
              <a:t> graphics integrate con audio e testo.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Video promozionali, presentazioni, pubblicità online.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5636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36D107-140F-1FD3-67C3-DB4A73F50024}"/>
              </a:ext>
            </a:extLst>
          </p:cNvPr>
          <p:cNvSpPr/>
          <p:nvPr/>
        </p:nvSpPr>
        <p:spPr>
          <a:xfrm>
            <a:off x="9475470" y="0"/>
            <a:ext cx="2716530" cy="6858000"/>
          </a:xfrm>
          <a:prstGeom prst="rect">
            <a:avLst/>
          </a:prstGeom>
          <a:solidFill>
            <a:srgbClr val="473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71CFF1E-1355-F248-7116-357D7E813D87}"/>
              </a:ext>
            </a:extLst>
          </p:cNvPr>
          <p:cNvSpPr txBox="1"/>
          <p:nvPr/>
        </p:nvSpPr>
        <p:spPr>
          <a:xfrm>
            <a:off x="9912927" y="269303"/>
            <a:ext cx="2078182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/>
              <a:t>LA COMUNICAZIONE MULTIMEDIALE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1A0A95B-E0FE-A0DB-C9A3-3DB33EF7FBD3}"/>
              </a:ext>
            </a:extLst>
          </p:cNvPr>
          <p:cNvSpPr txBox="1"/>
          <p:nvPr/>
        </p:nvSpPr>
        <p:spPr>
          <a:xfrm>
            <a:off x="331470" y="586803"/>
            <a:ext cx="894310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2</a:t>
            </a:r>
            <a:r>
              <a:rPr lang="it-IT" b="1" dirty="0">
                <a:highlight>
                  <a:srgbClr val="FFFF00"/>
                </a:highlight>
              </a:rPr>
              <a:t>. Interattività e Coinvolgimento</a:t>
            </a:r>
          </a:p>
          <a:p>
            <a:r>
              <a:rPr lang="it-IT" b="1" dirty="0"/>
              <a:t>a. Contenuti Interattivi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Creazione di contenuti che richiedono la partecipazione attiva dell'utente.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Quiz interattivi, sondaggi, mappe interattive, giochi.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Siti web, app mobili, social media.</a:t>
            </a:r>
          </a:p>
          <a:p>
            <a:r>
              <a:rPr lang="it-IT" b="1" dirty="0"/>
              <a:t>b. Realtà Aumentata (AR) e Realtà Virtuale (VR)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Utilizzo di tecnologie AR e VR per creare esperienze immersive.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Visualizzazione di prodotti in AR, tour virtuali, simulazioni VR.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App dedicate, esperienze in-store, eventi virtuali.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r>
              <a:rPr lang="it-IT" b="1" dirty="0"/>
              <a:t>3</a:t>
            </a:r>
            <a:r>
              <a:rPr lang="it-IT" b="1" dirty="0">
                <a:highlight>
                  <a:srgbClr val="FFFF00"/>
                </a:highlight>
              </a:rPr>
              <a:t>. Personalizzazione e Targeting</a:t>
            </a:r>
          </a:p>
          <a:p>
            <a:r>
              <a:rPr lang="it-IT" b="1" dirty="0"/>
              <a:t>a. Content Marketing Personalizzato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Creazione di contenuti su misura per specifici segmenti di pubblico.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Utilizzo di dati demografici e comportamentali per personalizzare contenuti e offerte.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Email marketing, landing page personalizzate, social media.</a:t>
            </a:r>
          </a:p>
          <a:p>
            <a:r>
              <a:rPr lang="it-IT" b="1" dirty="0"/>
              <a:t>b. Campagne di </a:t>
            </a:r>
            <a:r>
              <a:rPr lang="it-IT" b="1" dirty="0" err="1"/>
              <a:t>Retargeting</a:t>
            </a:r>
            <a:endParaRPr lang="it-IT" b="1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Descrizione</a:t>
            </a:r>
            <a:r>
              <a:rPr lang="it-IT" dirty="0"/>
              <a:t>: Visualizzazione di annunci mirati a utenti che hanno già interagito con il brand.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Tecniche</a:t>
            </a:r>
            <a:r>
              <a:rPr lang="it-IT" dirty="0"/>
              <a:t>: Annunci display personalizzati, campagne sui social media, email di follow-up.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Piattaforme</a:t>
            </a:r>
            <a:r>
              <a:rPr lang="it-IT" dirty="0"/>
              <a:t>: Google </a:t>
            </a:r>
            <a:r>
              <a:rPr lang="it-IT" dirty="0" err="1"/>
              <a:t>Ads</a:t>
            </a:r>
            <a:r>
              <a:rPr lang="it-IT" dirty="0"/>
              <a:t>, Facebook </a:t>
            </a:r>
            <a:r>
              <a:rPr lang="it-IT" dirty="0" err="1"/>
              <a:t>Ads</a:t>
            </a:r>
            <a:r>
              <a:rPr lang="it-IT" dirty="0"/>
              <a:t>, email marketing.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920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4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2612</Words>
  <Application>Microsoft Office PowerPoint</Application>
  <PresentationFormat>Widescreen</PresentationFormat>
  <Paragraphs>255</Paragraphs>
  <Slides>19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Ruben Cittadini</dc:creator>
  <cp:lastModifiedBy>Ruben Cittadini</cp:lastModifiedBy>
  <cp:revision>10</cp:revision>
  <dcterms:created xsi:type="dcterms:W3CDTF">2024-06-05T15:06:15Z</dcterms:created>
  <dcterms:modified xsi:type="dcterms:W3CDTF">2026-06-08T14:39:46Z</dcterms:modified>
</cp:coreProperties>
</file>